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aleway"/>
      <p:regular r:id="rId15"/>
    </p:embeddedFont>
    <p:embeddedFont>
      <p:font typeface="Raleway"/>
      <p:regular r:id="rId16"/>
    </p:embeddedFont>
    <p:embeddedFont>
      <p:font typeface="Raleway"/>
      <p:regular r:id="rId17"/>
    </p:embeddedFont>
    <p:embeddedFont>
      <p:font typeface="Raleway"/>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Designing Impactful Business Dashboards</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Welcome to our deep dive into creating interactive dashboards that drive business decisions. This presentation outlines the key steps and best practices for designing powerful visual analytics.</a:t>
            </a:r>
            <a:endParaRPr lang="en-US" sz="1750" dirty="0"/>
          </a:p>
        </p:txBody>
      </p:sp>
      <p:sp>
        <p:nvSpPr>
          <p:cNvPr id="5" name="Shape 2"/>
          <p:cNvSpPr/>
          <p:nvPr/>
        </p:nvSpPr>
        <p:spPr>
          <a:xfrm>
            <a:off x="793790" y="5484019"/>
            <a:ext cx="362903" cy="362903"/>
          </a:xfrm>
          <a:prstGeom prst="roundRect">
            <a:avLst>
              <a:gd name="adj" fmla="val 25194296"/>
            </a:avLst>
          </a:prstGeom>
          <a:solidFill>
            <a:srgbClr val="72481E"/>
          </a:solidFill>
          <a:ln w="7620">
            <a:solidFill>
              <a:srgbClr val="FFFFFF"/>
            </a:solidFill>
            <a:prstDash val="solid"/>
          </a:ln>
        </p:spPr>
      </p:sp>
      <p:sp>
        <p:nvSpPr>
          <p:cNvPr id="6" name="Text 3"/>
          <p:cNvSpPr/>
          <p:nvPr/>
        </p:nvSpPr>
        <p:spPr>
          <a:xfrm>
            <a:off x="902970" y="5616654"/>
            <a:ext cx="144423"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Roboto Medium" pitchFamily="34" charset="0"/>
                <a:ea typeface="Roboto Medium" pitchFamily="34" charset="-122"/>
                <a:cs typeface="Roboto Medium" pitchFamily="34" charset="-120"/>
              </a:rPr>
              <a:t>MS</a:t>
            </a:r>
            <a:endParaRPr lang="en-US" sz="750" dirty="0"/>
          </a:p>
        </p:txBody>
      </p:sp>
      <p:sp>
        <p:nvSpPr>
          <p:cNvPr id="7" name="Text 4"/>
          <p:cNvSpPr/>
          <p:nvPr/>
        </p:nvSpPr>
        <p:spPr>
          <a:xfrm>
            <a:off x="1270040" y="5467112"/>
            <a:ext cx="2054304" cy="396835"/>
          </a:xfrm>
          <a:prstGeom prst="rect">
            <a:avLst/>
          </a:prstGeom>
          <a:noFill/>
          <a:ln/>
        </p:spPr>
        <p:txBody>
          <a:bodyPr wrap="none" lIns="0" tIns="0" rIns="0" bIns="0" rtlCol="0" anchor="t"/>
          <a:lstStyle/>
          <a:p>
            <a:pPr algn="l" indent="0" marL="0">
              <a:lnSpc>
                <a:spcPts val="3100"/>
              </a:lnSpc>
              <a:buNone/>
            </a:pPr>
            <a:r>
              <a:rPr lang="en-US" sz="2200" b="1" dirty="0">
                <a:solidFill>
                  <a:srgbClr val="3C3939"/>
                </a:solidFill>
                <a:latin typeface="Roboto Bold" pitchFamily="34" charset="0"/>
                <a:ea typeface="Roboto Bold" pitchFamily="34" charset="-122"/>
                <a:cs typeface="Roboto Bold" pitchFamily="34" charset="-120"/>
              </a:rPr>
              <a:t>by Meghana D 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90655"/>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Understanding the Objective: Informing Stakeholders</a:t>
            </a:r>
            <a:endParaRPr lang="en-US" sz="4450" dirty="0"/>
          </a:p>
        </p:txBody>
      </p:sp>
      <p:sp>
        <p:nvSpPr>
          <p:cNvPr id="4" name="Text 1"/>
          <p:cNvSpPr/>
          <p:nvPr/>
        </p:nvSpPr>
        <p:spPr>
          <a:xfrm>
            <a:off x="793790" y="604837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Our primary goal is to design an interactive dashboard specifically for business stakeholders. This tool must provide clear, actionable insights to support strategic decision-making and foster a data-driven culture within the organization.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3223"/>
            <a:ext cx="6247567"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Choosing the Right KPIs</a:t>
            </a:r>
            <a:endParaRPr lang="en-US" sz="4450" dirty="0"/>
          </a:p>
        </p:txBody>
      </p:sp>
      <p:sp>
        <p:nvSpPr>
          <p:cNvPr id="4" name="Shape 1"/>
          <p:cNvSpPr/>
          <p:nvPr/>
        </p:nvSpPr>
        <p:spPr>
          <a:xfrm>
            <a:off x="6280190" y="3022163"/>
            <a:ext cx="3664744" cy="1685092"/>
          </a:xfrm>
          <a:prstGeom prst="roundRect">
            <a:avLst>
              <a:gd name="adj" fmla="val 5654"/>
            </a:avLst>
          </a:prstGeom>
          <a:solidFill>
            <a:srgbClr val="E1E1EA"/>
          </a:solidFill>
          <a:ln w="7620">
            <a:solidFill>
              <a:srgbClr val="C7C7D0"/>
            </a:solidFill>
            <a:prstDash val="solid"/>
          </a:ln>
        </p:spPr>
      </p:sp>
      <p:sp>
        <p:nvSpPr>
          <p:cNvPr id="5" name="Text 2"/>
          <p:cNvSpPr/>
          <p:nvPr/>
        </p:nvSpPr>
        <p:spPr>
          <a:xfrm>
            <a:off x="6514624" y="32565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Sales Performance</a:t>
            </a:r>
            <a:endParaRPr lang="en-US" sz="2200" dirty="0"/>
          </a:p>
        </p:txBody>
      </p:sp>
      <p:sp>
        <p:nvSpPr>
          <p:cNvPr id="6" name="Text 3"/>
          <p:cNvSpPr/>
          <p:nvPr/>
        </p:nvSpPr>
        <p:spPr>
          <a:xfrm>
            <a:off x="6514624" y="3747016"/>
            <a:ext cx="319587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Total Revenue, Sales Growth, Average Order Value.</a:t>
            </a:r>
            <a:endParaRPr lang="en-US" sz="1750" dirty="0"/>
          </a:p>
        </p:txBody>
      </p:sp>
      <p:sp>
        <p:nvSpPr>
          <p:cNvPr id="7" name="Shape 4"/>
          <p:cNvSpPr/>
          <p:nvPr/>
        </p:nvSpPr>
        <p:spPr>
          <a:xfrm>
            <a:off x="10171748" y="3022163"/>
            <a:ext cx="3664863" cy="1685092"/>
          </a:xfrm>
          <a:prstGeom prst="roundRect">
            <a:avLst>
              <a:gd name="adj" fmla="val 5654"/>
            </a:avLst>
          </a:prstGeom>
          <a:solidFill>
            <a:srgbClr val="E1E1EA"/>
          </a:solidFill>
          <a:ln w="7620">
            <a:solidFill>
              <a:srgbClr val="C7C7D0"/>
            </a:solidFill>
            <a:prstDash val="solid"/>
          </a:ln>
        </p:spPr>
      </p:sp>
      <p:sp>
        <p:nvSpPr>
          <p:cNvPr id="8" name="Text 5"/>
          <p:cNvSpPr/>
          <p:nvPr/>
        </p:nvSpPr>
        <p:spPr>
          <a:xfrm>
            <a:off x="10406182" y="32565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Profitability Metrics</a:t>
            </a:r>
            <a:endParaRPr lang="en-US" sz="2200" dirty="0"/>
          </a:p>
        </p:txBody>
      </p:sp>
      <p:sp>
        <p:nvSpPr>
          <p:cNvPr id="9" name="Text 6"/>
          <p:cNvSpPr/>
          <p:nvPr/>
        </p:nvSpPr>
        <p:spPr>
          <a:xfrm>
            <a:off x="10406182" y="374701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Gross Profit Margin, Net Profit, Operational Costs.</a:t>
            </a:r>
            <a:endParaRPr lang="en-US" sz="1750" dirty="0"/>
          </a:p>
        </p:txBody>
      </p:sp>
      <p:sp>
        <p:nvSpPr>
          <p:cNvPr id="10" name="Shape 7"/>
          <p:cNvSpPr/>
          <p:nvPr/>
        </p:nvSpPr>
        <p:spPr>
          <a:xfrm>
            <a:off x="6280190" y="4934069"/>
            <a:ext cx="7556421" cy="1322189"/>
          </a:xfrm>
          <a:prstGeom prst="roundRect">
            <a:avLst>
              <a:gd name="adj" fmla="val 7205"/>
            </a:avLst>
          </a:prstGeom>
          <a:solidFill>
            <a:srgbClr val="E1E1EA"/>
          </a:solidFill>
          <a:ln w="7620">
            <a:solidFill>
              <a:srgbClr val="C7C7D0"/>
            </a:solidFill>
            <a:prstDash val="solid"/>
          </a:ln>
        </p:spPr>
      </p:sp>
      <p:sp>
        <p:nvSpPr>
          <p:cNvPr id="11" name="Text 8"/>
          <p:cNvSpPr/>
          <p:nvPr/>
        </p:nvSpPr>
        <p:spPr>
          <a:xfrm>
            <a:off x="6514624" y="51685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Growth Indicators</a:t>
            </a:r>
            <a:endParaRPr lang="en-US" sz="2200" dirty="0"/>
          </a:p>
        </p:txBody>
      </p:sp>
      <p:sp>
        <p:nvSpPr>
          <p:cNvPr id="12" name="Text 9"/>
          <p:cNvSpPr/>
          <p:nvPr/>
        </p:nvSpPr>
        <p:spPr>
          <a:xfrm>
            <a:off x="6514624" y="565892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Customer Acquisition Rate, Market Share, Year-over-Year Growth.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6311"/>
            <a:ext cx="1099196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Leveraging Interactivity: Slicers and Filters</a:t>
            </a:r>
            <a:endParaRPr lang="en-US" sz="4450" dirty="0"/>
          </a:p>
        </p:txBody>
      </p:sp>
      <p:pic>
        <p:nvPicPr>
          <p:cNvPr id="3" name="Image 0" descr="preencoded.png">    </p:cNvPr>
          <p:cNvPicPr>
            <a:picLocks noChangeAspect="1"/>
          </p:cNvPicPr>
          <p:nvPr/>
        </p:nvPicPr>
        <p:blipFill>
          <a:blip r:embed="rId1"/>
          <a:stretch>
            <a:fillRect/>
          </a:stretch>
        </p:blipFill>
        <p:spPr>
          <a:xfrm>
            <a:off x="793790" y="2270403"/>
            <a:ext cx="6924437" cy="4737735"/>
          </a:xfrm>
          <a:prstGeom prst="rect">
            <a:avLst/>
          </a:prstGeom>
        </p:spPr>
      </p:pic>
      <p:sp>
        <p:nvSpPr>
          <p:cNvPr id="4" name="Text 1"/>
          <p:cNvSpPr/>
          <p:nvPr/>
        </p:nvSpPr>
        <p:spPr>
          <a:xfrm>
            <a:off x="8279249" y="2219325"/>
            <a:ext cx="5564862" cy="1814513"/>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Interactivity is crucial for empowering users to explore data. Implement slicers and filters for dimensions like time, region, product category, or customer segment. This allows stakeholders to customize their view and gain specific insights on demand.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6138" y="421243"/>
            <a:ext cx="3830003" cy="478750"/>
          </a:xfrm>
          <a:prstGeom prst="rect">
            <a:avLst/>
          </a:prstGeom>
          <a:noFill/>
          <a:ln/>
        </p:spPr>
        <p:txBody>
          <a:bodyPr wrap="none" lIns="0" tIns="0" rIns="0" bIns="0" rtlCol="0" anchor="t"/>
          <a:lstStyle/>
          <a:p>
            <a:pPr algn="l" indent="0" marL="0">
              <a:lnSpc>
                <a:spcPts val="3750"/>
              </a:lnSpc>
              <a:buNone/>
            </a:pPr>
            <a:r>
              <a:rPr lang="en-US" sz="3000" dirty="0">
                <a:solidFill>
                  <a:srgbClr val="1B1B27"/>
                </a:solidFill>
                <a:latin typeface="Raleway" pitchFamily="34" charset="0"/>
                <a:ea typeface="Raleway" pitchFamily="34" charset="-122"/>
                <a:cs typeface="Raleway" pitchFamily="34" charset="-120"/>
              </a:rPr>
              <a:t>Time-Series Analysis</a:t>
            </a:r>
            <a:endParaRPr lang="en-US" sz="3000" dirty="0"/>
          </a:p>
        </p:txBody>
      </p:sp>
      <p:pic>
        <p:nvPicPr>
          <p:cNvPr id="3" name="Image 0" descr="preencoded.png">    </p:cNvPr>
          <p:cNvPicPr>
            <a:picLocks noChangeAspect="1"/>
          </p:cNvPicPr>
          <p:nvPr/>
        </p:nvPicPr>
        <p:blipFill>
          <a:blip r:embed="rId1"/>
          <a:stretch>
            <a:fillRect/>
          </a:stretch>
        </p:blipFill>
        <p:spPr>
          <a:xfrm>
            <a:off x="536138" y="1206341"/>
            <a:ext cx="13558123" cy="7132796"/>
          </a:xfrm>
          <a:prstGeom prst="rect">
            <a:avLst/>
          </a:prstGeom>
        </p:spPr>
      </p:pic>
      <p:sp>
        <p:nvSpPr>
          <p:cNvPr id="4" name="Shape 1"/>
          <p:cNvSpPr/>
          <p:nvPr/>
        </p:nvSpPr>
        <p:spPr>
          <a:xfrm>
            <a:off x="6445806" y="8339137"/>
            <a:ext cx="153114" cy="153114"/>
          </a:xfrm>
          <a:prstGeom prst="roundRect">
            <a:avLst>
              <a:gd name="adj" fmla="val 11944"/>
            </a:avLst>
          </a:prstGeom>
          <a:solidFill>
            <a:srgbClr val="1F1F2D"/>
          </a:solidFill>
          <a:ln/>
        </p:spPr>
      </p:sp>
      <p:sp>
        <p:nvSpPr>
          <p:cNvPr id="5" name="Text 2"/>
          <p:cNvSpPr/>
          <p:nvPr/>
        </p:nvSpPr>
        <p:spPr>
          <a:xfrm>
            <a:off x="6659880" y="8339137"/>
            <a:ext cx="579120" cy="153114"/>
          </a:xfrm>
          <a:prstGeom prst="rect">
            <a:avLst/>
          </a:prstGeom>
          <a:noFill/>
          <a:ln/>
        </p:spPr>
        <p:txBody>
          <a:bodyPr wrap="none" lIns="0" tIns="0" rIns="0" bIns="0" rtlCol="0" anchor="t"/>
          <a:lstStyle/>
          <a:p>
            <a:pPr algn="l" indent="0" marL="0">
              <a:lnSpc>
                <a:spcPts val="1200"/>
              </a:lnSpc>
              <a:buNone/>
            </a:pPr>
            <a:r>
              <a:rPr lang="en-US" sz="1200" dirty="0">
                <a:solidFill>
                  <a:srgbClr val="3C3939"/>
                </a:solidFill>
                <a:latin typeface="Roboto" pitchFamily="34" charset="0"/>
                <a:ea typeface="Roboto" pitchFamily="34" charset="-122"/>
                <a:cs typeface="Roboto" pitchFamily="34" charset="-120"/>
              </a:rPr>
              <a:t>Revenue</a:t>
            </a:r>
            <a:endParaRPr lang="en-US" sz="1200" dirty="0"/>
          </a:p>
        </p:txBody>
      </p:sp>
      <p:sp>
        <p:nvSpPr>
          <p:cNvPr id="6" name="Shape 3"/>
          <p:cNvSpPr/>
          <p:nvPr/>
        </p:nvSpPr>
        <p:spPr>
          <a:xfrm>
            <a:off x="7391400" y="8339137"/>
            <a:ext cx="153114" cy="153114"/>
          </a:xfrm>
          <a:prstGeom prst="roundRect">
            <a:avLst>
              <a:gd name="adj" fmla="val 11944"/>
            </a:avLst>
          </a:prstGeom>
          <a:solidFill>
            <a:srgbClr val="505074"/>
          </a:solidFill>
          <a:ln/>
        </p:spPr>
      </p:sp>
      <p:sp>
        <p:nvSpPr>
          <p:cNvPr id="7" name="Text 4"/>
          <p:cNvSpPr/>
          <p:nvPr/>
        </p:nvSpPr>
        <p:spPr>
          <a:xfrm>
            <a:off x="7605474" y="8339137"/>
            <a:ext cx="374928" cy="153114"/>
          </a:xfrm>
          <a:prstGeom prst="rect">
            <a:avLst/>
          </a:prstGeom>
          <a:noFill/>
          <a:ln/>
        </p:spPr>
        <p:txBody>
          <a:bodyPr wrap="none" lIns="0" tIns="0" rIns="0" bIns="0" rtlCol="0" anchor="t"/>
          <a:lstStyle/>
          <a:p>
            <a:pPr algn="l" indent="0" marL="0">
              <a:lnSpc>
                <a:spcPts val="1200"/>
              </a:lnSpc>
              <a:buNone/>
            </a:pPr>
            <a:r>
              <a:rPr lang="en-US" sz="1200" dirty="0">
                <a:solidFill>
                  <a:srgbClr val="3C3939"/>
                </a:solidFill>
                <a:latin typeface="Roboto" pitchFamily="34" charset="0"/>
                <a:ea typeface="Roboto" pitchFamily="34" charset="-122"/>
                <a:cs typeface="Roboto" pitchFamily="34" charset="-120"/>
              </a:rPr>
              <a:t>Profit</a:t>
            </a:r>
            <a:endParaRPr lang="en-US" sz="1200" dirty="0"/>
          </a:p>
        </p:txBody>
      </p:sp>
      <p:sp>
        <p:nvSpPr>
          <p:cNvPr id="8" name="Text 5"/>
          <p:cNvSpPr/>
          <p:nvPr/>
        </p:nvSpPr>
        <p:spPr>
          <a:xfrm>
            <a:off x="536138" y="8971121"/>
            <a:ext cx="13558123" cy="245150"/>
          </a:xfrm>
          <a:prstGeom prst="rect">
            <a:avLst/>
          </a:prstGeom>
          <a:noFill/>
          <a:ln/>
        </p:spPr>
        <p:txBody>
          <a:bodyPr wrap="none" lIns="0" tIns="0" rIns="0" bIns="0" rtlCol="0" anchor="t"/>
          <a:lstStyle/>
          <a:p>
            <a:pPr algn="l" indent="0" marL="0">
              <a:lnSpc>
                <a:spcPts val="1900"/>
              </a:lnSpc>
              <a:buNone/>
            </a:pPr>
            <a:r>
              <a:rPr lang="en-US" sz="1200" dirty="0">
                <a:solidFill>
                  <a:srgbClr val="3C3939"/>
                </a:solidFill>
                <a:latin typeface="Roboto" pitchFamily="34" charset="0"/>
                <a:ea typeface="Roboto" pitchFamily="34" charset="-122"/>
                <a:cs typeface="Roboto" pitchFamily="34" charset="-120"/>
              </a:rPr>
              <a:t>Incorporate time-series charts to visualize trends and patterns over time. This helps identify seasonality, growth trajectories, and deviations, providing critical context for performance analysis.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64018"/>
            <a:ext cx="1034569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Summary Cards and Visual Consistency</a:t>
            </a:r>
            <a:endParaRPr lang="en-US" sz="4450" dirty="0"/>
          </a:p>
        </p:txBody>
      </p:sp>
      <p:pic>
        <p:nvPicPr>
          <p:cNvPr id="3" name="Image 0" descr="preencoded.png">    </p:cNvPr>
          <p:cNvPicPr>
            <a:picLocks noChangeAspect="1"/>
          </p:cNvPicPr>
          <p:nvPr/>
        </p:nvPicPr>
        <p:blipFill>
          <a:blip r:embed="rId1"/>
          <a:stretch>
            <a:fillRect/>
          </a:stretch>
        </p:blipFill>
        <p:spPr>
          <a:xfrm>
            <a:off x="793790" y="2968109"/>
            <a:ext cx="4885015" cy="3342322"/>
          </a:xfrm>
          <a:prstGeom prst="rect">
            <a:avLst/>
          </a:prstGeom>
        </p:spPr>
      </p:pic>
      <p:sp>
        <p:nvSpPr>
          <p:cNvPr id="4" name="Shape 1"/>
          <p:cNvSpPr/>
          <p:nvPr/>
        </p:nvSpPr>
        <p:spPr>
          <a:xfrm>
            <a:off x="6239828" y="2968109"/>
            <a:ext cx="7604284" cy="1412915"/>
          </a:xfrm>
          <a:prstGeom prst="roundRect">
            <a:avLst>
              <a:gd name="adj" fmla="val 6743"/>
            </a:avLst>
          </a:prstGeom>
          <a:solidFill>
            <a:srgbClr val="E1E1EA"/>
          </a:solidFill>
          <a:ln w="7620">
            <a:solidFill>
              <a:srgbClr val="C7C7D0"/>
            </a:solidFill>
            <a:prstDash val="solid"/>
          </a:ln>
        </p:spPr>
      </p:sp>
      <p:sp>
        <p:nvSpPr>
          <p:cNvPr id="5" name="Text 2"/>
          <p:cNvSpPr/>
          <p:nvPr/>
        </p:nvSpPr>
        <p:spPr>
          <a:xfrm>
            <a:off x="6474262" y="320254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Summary Cards</a:t>
            </a:r>
            <a:endParaRPr lang="en-US" sz="2200" dirty="0"/>
          </a:p>
        </p:txBody>
      </p:sp>
      <p:sp>
        <p:nvSpPr>
          <p:cNvPr id="6" name="Text 3"/>
          <p:cNvSpPr/>
          <p:nvPr/>
        </p:nvSpPr>
        <p:spPr>
          <a:xfrm>
            <a:off x="6474262" y="3783687"/>
            <a:ext cx="7135416"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Highlight key totals (e.g., total sales, net profit).</a:t>
            </a:r>
            <a:endParaRPr lang="en-US" sz="1750" dirty="0"/>
          </a:p>
        </p:txBody>
      </p:sp>
      <p:sp>
        <p:nvSpPr>
          <p:cNvPr id="7" name="Shape 4"/>
          <p:cNvSpPr/>
          <p:nvPr/>
        </p:nvSpPr>
        <p:spPr>
          <a:xfrm>
            <a:off x="6239828" y="4607838"/>
            <a:ext cx="7604284" cy="1412915"/>
          </a:xfrm>
          <a:prstGeom prst="roundRect">
            <a:avLst>
              <a:gd name="adj" fmla="val 6743"/>
            </a:avLst>
          </a:prstGeom>
          <a:solidFill>
            <a:srgbClr val="E1E1EA"/>
          </a:solidFill>
          <a:ln w="7620">
            <a:solidFill>
              <a:srgbClr val="C7C7D0"/>
            </a:solidFill>
            <a:prstDash val="solid"/>
          </a:ln>
        </p:spPr>
      </p:sp>
      <p:sp>
        <p:nvSpPr>
          <p:cNvPr id="8" name="Text 5"/>
          <p:cNvSpPr/>
          <p:nvPr/>
        </p:nvSpPr>
        <p:spPr>
          <a:xfrm>
            <a:off x="6474262" y="48422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Consistent Theme</a:t>
            </a:r>
            <a:endParaRPr lang="en-US" sz="2200" dirty="0"/>
          </a:p>
        </p:txBody>
      </p:sp>
      <p:sp>
        <p:nvSpPr>
          <p:cNvPr id="9" name="Text 6"/>
          <p:cNvSpPr/>
          <p:nvPr/>
        </p:nvSpPr>
        <p:spPr>
          <a:xfrm>
            <a:off x="6474262" y="5423416"/>
            <a:ext cx="7135416"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Apply a cohesive color palette and font style.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4123" y="475178"/>
            <a:ext cx="4509016" cy="539472"/>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aleway" pitchFamily="34" charset="0"/>
                <a:ea typeface="Raleway" pitchFamily="34" charset="-122"/>
                <a:cs typeface="Raleway" pitchFamily="34" charset="-120"/>
              </a:rPr>
              <a:t>Tools and Deliverables</a:t>
            </a:r>
            <a:endParaRPr lang="en-US" sz="3350" dirty="0"/>
          </a:p>
        </p:txBody>
      </p:sp>
      <p:pic>
        <p:nvPicPr>
          <p:cNvPr id="4" name="Image 1" descr="preencoded.png">    </p:cNvPr>
          <p:cNvPicPr>
            <a:picLocks noChangeAspect="1"/>
          </p:cNvPicPr>
          <p:nvPr/>
        </p:nvPicPr>
        <p:blipFill>
          <a:blip r:embed="rId2"/>
          <a:stretch>
            <a:fillRect/>
          </a:stretch>
        </p:blipFill>
        <p:spPr>
          <a:xfrm>
            <a:off x="604123" y="1273493"/>
            <a:ext cx="431483" cy="431483"/>
          </a:xfrm>
          <a:prstGeom prst="rect">
            <a:avLst/>
          </a:prstGeom>
        </p:spPr>
      </p:pic>
      <p:sp>
        <p:nvSpPr>
          <p:cNvPr id="5" name="Text 1"/>
          <p:cNvSpPr/>
          <p:nvPr/>
        </p:nvSpPr>
        <p:spPr>
          <a:xfrm>
            <a:off x="604123" y="1920716"/>
            <a:ext cx="2157889" cy="269677"/>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Power BI</a:t>
            </a:r>
            <a:endParaRPr lang="en-US" sz="1650" dirty="0"/>
          </a:p>
        </p:txBody>
      </p:sp>
      <p:sp>
        <p:nvSpPr>
          <p:cNvPr id="6" name="Text 2"/>
          <p:cNvSpPr/>
          <p:nvPr/>
        </p:nvSpPr>
        <p:spPr>
          <a:xfrm>
            <a:off x="604123" y="2293858"/>
            <a:ext cx="7935754" cy="276225"/>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Robust for data modeling and visualization.</a:t>
            </a:r>
            <a:endParaRPr lang="en-US" sz="1350" dirty="0"/>
          </a:p>
        </p:txBody>
      </p:sp>
      <p:pic>
        <p:nvPicPr>
          <p:cNvPr id="7" name="Image 2" descr="preencoded.png">    </p:cNvPr>
          <p:cNvPicPr>
            <a:picLocks noChangeAspect="1"/>
          </p:cNvPicPr>
          <p:nvPr/>
        </p:nvPicPr>
        <p:blipFill>
          <a:blip r:embed="rId3"/>
          <a:stretch>
            <a:fillRect/>
          </a:stretch>
        </p:blipFill>
        <p:spPr>
          <a:xfrm>
            <a:off x="604123" y="3001566"/>
            <a:ext cx="431483" cy="431483"/>
          </a:xfrm>
          <a:prstGeom prst="rect">
            <a:avLst/>
          </a:prstGeom>
        </p:spPr>
      </p:pic>
      <p:sp>
        <p:nvSpPr>
          <p:cNvPr id="8" name="Text 3"/>
          <p:cNvSpPr/>
          <p:nvPr/>
        </p:nvSpPr>
        <p:spPr>
          <a:xfrm>
            <a:off x="604123" y="3648789"/>
            <a:ext cx="2157889" cy="269677"/>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Tableau</a:t>
            </a:r>
            <a:endParaRPr lang="en-US" sz="1650" dirty="0"/>
          </a:p>
        </p:txBody>
      </p:sp>
      <p:sp>
        <p:nvSpPr>
          <p:cNvPr id="9" name="Text 4"/>
          <p:cNvSpPr/>
          <p:nvPr/>
        </p:nvSpPr>
        <p:spPr>
          <a:xfrm>
            <a:off x="604123" y="4021931"/>
            <a:ext cx="7935754" cy="276225"/>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Intuitive for interactive and engaging dashboards.</a:t>
            </a:r>
            <a:endParaRPr lang="en-US" sz="1350" dirty="0"/>
          </a:p>
        </p:txBody>
      </p:sp>
      <p:pic>
        <p:nvPicPr>
          <p:cNvPr id="10" name="Image 3" descr="preencoded.png">    </p:cNvPr>
          <p:cNvPicPr>
            <a:picLocks noChangeAspect="1"/>
          </p:cNvPicPr>
          <p:nvPr/>
        </p:nvPicPr>
        <p:blipFill>
          <a:blip r:embed="rId4"/>
          <a:stretch>
            <a:fillRect/>
          </a:stretch>
        </p:blipFill>
        <p:spPr>
          <a:xfrm>
            <a:off x="604123" y="4729639"/>
            <a:ext cx="431483" cy="431483"/>
          </a:xfrm>
          <a:prstGeom prst="rect">
            <a:avLst/>
          </a:prstGeom>
        </p:spPr>
      </p:pic>
      <p:sp>
        <p:nvSpPr>
          <p:cNvPr id="11" name="Text 5"/>
          <p:cNvSpPr/>
          <p:nvPr/>
        </p:nvSpPr>
        <p:spPr>
          <a:xfrm>
            <a:off x="604123" y="5376863"/>
            <a:ext cx="2184321" cy="269677"/>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Interactive Dashboard</a:t>
            </a:r>
            <a:endParaRPr lang="en-US" sz="1650" dirty="0"/>
          </a:p>
        </p:txBody>
      </p:sp>
      <p:sp>
        <p:nvSpPr>
          <p:cNvPr id="12" name="Text 6"/>
          <p:cNvSpPr/>
          <p:nvPr/>
        </p:nvSpPr>
        <p:spPr>
          <a:xfrm>
            <a:off x="604123" y="5750004"/>
            <a:ext cx="7935754" cy="276225"/>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The primary, dynamic deliverable.</a:t>
            </a:r>
            <a:endParaRPr lang="en-US" sz="1350" dirty="0"/>
          </a:p>
        </p:txBody>
      </p:sp>
      <p:pic>
        <p:nvPicPr>
          <p:cNvPr id="13" name="Image 4" descr="preencoded.png">    </p:cNvPr>
          <p:cNvPicPr>
            <a:picLocks noChangeAspect="1"/>
          </p:cNvPicPr>
          <p:nvPr/>
        </p:nvPicPr>
        <p:blipFill>
          <a:blip r:embed="rId5"/>
          <a:stretch>
            <a:fillRect/>
          </a:stretch>
        </p:blipFill>
        <p:spPr>
          <a:xfrm>
            <a:off x="604123" y="6457712"/>
            <a:ext cx="431483" cy="431483"/>
          </a:xfrm>
          <a:prstGeom prst="rect">
            <a:avLst/>
          </a:prstGeom>
        </p:spPr>
      </p:pic>
      <p:sp>
        <p:nvSpPr>
          <p:cNvPr id="14" name="Text 7"/>
          <p:cNvSpPr/>
          <p:nvPr/>
        </p:nvSpPr>
        <p:spPr>
          <a:xfrm>
            <a:off x="604123" y="7104936"/>
            <a:ext cx="2157889" cy="269677"/>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PPT Summary</a:t>
            </a:r>
            <a:endParaRPr lang="en-US" sz="1650" dirty="0"/>
          </a:p>
        </p:txBody>
      </p:sp>
      <p:sp>
        <p:nvSpPr>
          <p:cNvPr id="15" name="Text 8"/>
          <p:cNvSpPr/>
          <p:nvPr/>
        </p:nvSpPr>
        <p:spPr>
          <a:xfrm>
            <a:off x="604123" y="7478078"/>
            <a:ext cx="7935754" cy="276225"/>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Key findings and actionable recommendations.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11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Key Takeaways and Next Steps</a:t>
            </a:r>
            <a:endParaRPr lang="en-US" sz="4450" dirty="0"/>
          </a:p>
        </p:txBody>
      </p:sp>
      <p:sp>
        <p:nvSpPr>
          <p:cNvPr id="4" name="Shape 1"/>
          <p:cNvSpPr/>
          <p:nvPr/>
        </p:nvSpPr>
        <p:spPr>
          <a:xfrm>
            <a:off x="6280190" y="2598896"/>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6365260" y="264140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1</a:t>
            </a:r>
            <a:endParaRPr lang="en-US" sz="2650" dirty="0"/>
          </a:p>
        </p:txBody>
      </p:sp>
      <p:sp>
        <p:nvSpPr>
          <p:cNvPr id="6" name="Text 3"/>
          <p:cNvSpPr/>
          <p:nvPr/>
        </p:nvSpPr>
        <p:spPr>
          <a:xfrm>
            <a:off x="7017306" y="2676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Focus on User Needs</a:t>
            </a:r>
            <a:endParaRPr lang="en-US" sz="2200" dirty="0"/>
          </a:p>
        </p:txBody>
      </p:sp>
      <p:sp>
        <p:nvSpPr>
          <p:cNvPr id="7" name="Text 4"/>
          <p:cNvSpPr/>
          <p:nvPr/>
        </p:nvSpPr>
        <p:spPr>
          <a:xfrm>
            <a:off x="7017306" y="316718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Always design with the end-user (stakeholder) in mind, ensuring clarity and utility.</a:t>
            </a:r>
            <a:endParaRPr lang="en-US" sz="1750" dirty="0"/>
          </a:p>
        </p:txBody>
      </p:sp>
      <p:sp>
        <p:nvSpPr>
          <p:cNvPr id="8" name="Shape 5"/>
          <p:cNvSpPr/>
          <p:nvPr/>
        </p:nvSpPr>
        <p:spPr>
          <a:xfrm>
            <a:off x="6280190" y="4346615"/>
            <a:ext cx="510302" cy="510302"/>
          </a:xfrm>
          <a:prstGeom prst="roundRect">
            <a:avLst>
              <a:gd name="adj" fmla="val 18669"/>
            </a:avLst>
          </a:prstGeom>
          <a:solidFill>
            <a:srgbClr val="E1E1EA"/>
          </a:solidFill>
          <a:ln w="7620">
            <a:solidFill>
              <a:srgbClr val="C7C7D0"/>
            </a:solidFill>
            <a:prstDash val="solid"/>
          </a:ln>
        </p:spPr>
      </p:sp>
      <p:sp>
        <p:nvSpPr>
          <p:cNvPr id="9" name="Text 6"/>
          <p:cNvSpPr/>
          <p:nvPr/>
        </p:nvSpPr>
        <p:spPr>
          <a:xfrm>
            <a:off x="6365260" y="438912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2</a:t>
            </a:r>
            <a:endParaRPr lang="en-US" sz="2650" dirty="0"/>
          </a:p>
        </p:txBody>
      </p:sp>
      <p:sp>
        <p:nvSpPr>
          <p:cNvPr id="10" name="Text 7"/>
          <p:cNvSpPr/>
          <p:nvPr/>
        </p:nvSpPr>
        <p:spPr>
          <a:xfrm>
            <a:off x="7017306" y="44244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Iterate and Refine</a:t>
            </a:r>
            <a:endParaRPr lang="en-US" sz="2200" dirty="0"/>
          </a:p>
        </p:txBody>
      </p:sp>
      <p:sp>
        <p:nvSpPr>
          <p:cNvPr id="11" name="Text 8"/>
          <p:cNvSpPr/>
          <p:nvPr/>
        </p:nvSpPr>
        <p:spPr>
          <a:xfrm>
            <a:off x="7017306" y="491490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Gather feedback and continuously improve the dashboard for optimal impact.</a:t>
            </a:r>
            <a:endParaRPr lang="en-US" sz="1750" dirty="0"/>
          </a:p>
        </p:txBody>
      </p:sp>
      <p:sp>
        <p:nvSpPr>
          <p:cNvPr id="12" name="Shape 9"/>
          <p:cNvSpPr/>
          <p:nvPr/>
        </p:nvSpPr>
        <p:spPr>
          <a:xfrm>
            <a:off x="6280190" y="6094333"/>
            <a:ext cx="510302" cy="510302"/>
          </a:xfrm>
          <a:prstGeom prst="roundRect">
            <a:avLst>
              <a:gd name="adj" fmla="val 18669"/>
            </a:avLst>
          </a:prstGeom>
          <a:solidFill>
            <a:srgbClr val="E1E1EA"/>
          </a:solidFill>
          <a:ln w="7620">
            <a:solidFill>
              <a:srgbClr val="C7C7D0"/>
            </a:solidFill>
            <a:prstDash val="solid"/>
          </a:ln>
        </p:spPr>
      </p:sp>
      <p:sp>
        <p:nvSpPr>
          <p:cNvPr id="13" name="Text 10"/>
          <p:cNvSpPr/>
          <p:nvPr/>
        </p:nvSpPr>
        <p:spPr>
          <a:xfrm>
            <a:off x="6365260" y="613683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3C3939"/>
                </a:solidFill>
                <a:latin typeface="Raleway" pitchFamily="34" charset="0"/>
                <a:ea typeface="Raleway" pitchFamily="34" charset="-122"/>
                <a:cs typeface="Raleway" pitchFamily="34" charset="-120"/>
              </a:rPr>
              <a:t>3</a:t>
            </a:r>
            <a:endParaRPr lang="en-US" sz="2650" dirty="0"/>
          </a:p>
        </p:txBody>
      </p:sp>
      <p:sp>
        <p:nvSpPr>
          <p:cNvPr id="14" name="Text 11"/>
          <p:cNvSpPr/>
          <p:nvPr/>
        </p:nvSpPr>
        <p:spPr>
          <a:xfrm>
            <a:off x="7017306" y="6172200"/>
            <a:ext cx="3237309"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Drive Business Decisions</a:t>
            </a:r>
            <a:endParaRPr lang="en-US" sz="2200" dirty="0"/>
          </a:p>
        </p:txBody>
      </p:sp>
      <p:sp>
        <p:nvSpPr>
          <p:cNvPr id="15" name="Text 12"/>
          <p:cNvSpPr/>
          <p:nvPr/>
        </p:nvSpPr>
        <p:spPr>
          <a:xfrm>
            <a:off x="7017306" y="66626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The ultimate goal is to empower informed decision-making and foster growth.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2025-06-30T06:11:41Z</dcterms:created>
  <dcterms:modified xsi:type="dcterms:W3CDTF">2025-06-30T06:11:41Z</dcterms:modified>
</cp:coreProperties>
</file>